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D62357E-6C14-4879-9F1E-6CE6060C51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59C86FB-260F-40B3-87C0-938387151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3712044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 of adjectives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4929198"/>
            <a:ext cx="7406640" cy="816606"/>
          </a:xfrm>
        </p:spPr>
        <p:txBody>
          <a:bodyPr/>
          <a:lstStyle/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85852" y="500042"/>
            <a:ext cx="7499350" cy="5940444"/>
          </a:xfrm>
        </p:spPr>
        <p:txBody>
          <a:bodyPr>
            <a:normAutofit/>
          </a:bodyPr>
          <a:lstStyle/>
          <a:p>
            <a:r>
              <a:rPr lang="en-US" sz="6000" dirty="0" smtClean="0"/>
              <a:t>An adjective is 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en-US" sz="6000" dirty="0" smtClean="0">
                <a:solidFill>
                  <a:schemeClr val="tx1"/>
                </a:solidFill>
              </a:rPr>
              <a:t>a word that </a:t>
            </a:r>
            <a:r>
              <a:rPr lang="en-US" sz="6000" i="1" dirty="0" smtClean="0">
                <a:solidFill>
                  <a:schemeClr val="tx1"/>
                </a:solidFill>
              </a:rPr>
              <a:t>describes</a:t>
            </a:r>
            <a:r>
              <a:rPr lang="en-US" sz="6000" dirty="0" smtClean="0">
                <a:solidFill>
                  <a:schemeClr val="tx1"/>
                </a:solidFill>
              </a:rPr>
              <a:t> something (a noun) or </a:t>
            </a: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en-US" sz="6000" dirty="0" smtClean="0">
                <a:solidFill>
                  <a:schemeClr val="tx1"/>
                </a:solidFill>
              </a:rPr>
              <a:t>someone (a person).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511420"/>
          </a:xfrm>
        </p:spPr>
        <p:txBody>
          <a:bodyPr>
            <a:normAutofit fontScale="90000"/>
          </a:bodyPr>
          <a:lstStyle/>
          <a:p>
            <a:r>
              <a:rPr lang="en-US" sz="5600" dirty="0" smtClean="0"/>
              <a:t>Adjectives </a:t>
            </a:r>
            <a:r>
              <a:rPr lang="en-US" sz="5600" dirty="0" smtClean="0">
                <a:solidFill>
                  <a:schemeClr val="tx1"/>
                </a:solidFill>
              </a:rPr>
              <a:t>sometimes appear </a:t>
            </a:r>
            <a:r>
              <a:rPr lang="en-US" sz="5600" b="1" dirty="0" smtClean="0">
                <a:solidFill>
                  <a:srgbClr val="FF0000"/>
                </a:solidFill>
              </a:rPr>
              <a:t>after</a:t>
            </a:r>
            <a:r>
              <a:rPr lang="en-US" sz="5600" dirty="0" smtClean="0">
                <a:solidFill>
                  <a:schemeClr val="tx1"/>
                </a:solidFill>
              </a:rPr>
              <a:t> the verb </a:t>
            </a:r>
            <a:r>
              <a:rPr lang="ru-RU" sz="5600" dirty="0" smtClean="0">
                <a:solidFill>
                  <a:schemeClr val="tx1"/>
                </a:solidFill>
              </a:rPr>
              <a:t>«</a:t>
            </a:r>
            <a:r>
              <a:rPr lang="en-US" sz="5600" i="1" dirty="0" smtClean="0">
                <a:solidFill>
                  <a:schemeClr val="tx1"/>
                </a:solidFill>
              </a:rPr>
              <a:t>to be</a:t>
            </a:r>
            <a:r>
              <a:rPr lang="ru-RU" sz="5600" i="1" dirty="0" smtClean="0">
                <a:solidFill>
                  <a:schemeClr val="tx1"/>
                </a:solidFill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496"/>
            <a:ext cx="7498080" cy="3390904"/>
          </a:xfrm>
        </p:spPr>
        <p:txBody>
          <a:bodyPr/>
          <a:lstStyle/>
          <a:p>
            <a:pPr lvl="0"/>
            <a:r>
              <a:rPr lang="en-US" sz="6000" i="1" dirty="0" smtClean="0"/>
              <a:t>He is short.</a:t>
            </a:r>
            <a:endParaRPr lang="ru-RU" sz="6000" dirty="0" smtClean="0"/>
          </a:p>
          <a:p>
            <a:pPr lvl="0"/>
            <a:r>
              <a:rPr lang="en-US" sz="6000" i="1" dirty="0" smtClean="0"/>
              <a:t>She is tall.</a:t>
            </a:r>
            <a:endParaRPr lang="ru-RU" sz="6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082792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Adjectives </a:t>
            </a:r>
            <a:r>
              <a:rPr lang="en-US" sz="6000" dirty="0" smtClean="0">
                <a:solidFill>
                  <a:schemeClr val="tx1"/>
                </a:solidFill>
              </a:rPr>
              <a:t>sometimes appear </a:t>
            </a:r>
            <a:r>
              <a:rPr lang="en-US" sz="6000" b="1" dirty="0" smtClean="0">
                <a:solidFill>
                  <a:srgbClr val="FF0000"/>
                </a:solidFill>
              </a:rPr>
              <a:t>before</a:t>
            </a:r>
            <a:r>
              <a:rPr lang="en-US" sz="6000" dirty="0" smtClean="0">
                <a:solidFill>
                  <a:schemeClr val="tx1"/>
                </a:solidFill>
              </a:rPr>
              <a:t> a noun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496"/>
            <a:ext cx="7498080" cy="3390904"/>
          </a:xfrm>
        </p:spPr>
        <p:txBody>
          <a:bodyPr/>
          <a:lstStyle/>
          <a:p>
            <a:pPr lvl="0"/>
            <a:r>
              <a:rPr lang="en-US" sz="6000" i="1" dirty="0" smtClean="0"/>
              <a:t>Red car</a:t>
            </a:r>
            <a:endParaRPr lang="ru-RU" sz="6000" dirty="0" smtClean="0"/>
          </a:p>
          <a:p>
            <a:pPr lvl="0"/>
            <a:r>
              <a:rPr lang="en-US" sz="6000" i="1" dirty="0" smtClean="0"/>
              <a:t>Old hat</a:t>
            </a:r>
            <a:endParaRPr lang="ru-RU" sz="6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000" dirty="0" smtClean="0"/>
              <a:t>Sometimes you want to use </a:t>
            </a:r>
            <a:r>
              <a:rPr lang="en-US" sz="4000" dirty="0" smtClean="0">
                <a:solidFill>
                  <a:srgbClr val="FF0000"/>
                </a:solidFill>
              </a:rPr>
              <a:t>more than one adjective</a:t>
            </a:r>
            <a:r>
              <a:rPr lang="en-US" sz="4000" dirty="0" smtClean="0"/>
              <a:t> to describe something (or someone).</a:t>
            </a:r>
            <a:endParaRPr lang="ru-RU" sz="4000" dirty="0" smtClean="0"/>
          </a:p>
          <a:p>
            <a:pPr>
              <a:buNone/>
            </a:pPr>
            <a:r>
              <a:rPr lang="en-US" sz="4000" dirty="0" smtClean="0"/>
              <a:t>When more than one adjective comes before a noun, the adjectives are normally in a </a:t>
            </a:r>
            <a:r>
              <a:rPr lang="en-US" sz="4000" dirty="0" smtClean="0">
                <a:solidFill>
                  <a:srgbClr val="FF0000"/>
                </a:solidFill>
              </a:rPr>
              <a:t>particular order</a:t>
            </a:r>
            <a:r>
              <a:rPr lang="en-US" sz="4000" dirty="0" smtClean="0"/>
              <a:t>.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Adjectives which describe opinions or attitudes (e.g. amazing) usually come first, before more neutral, factual ones (e.g. red):</a:t>
            </a:r>
          </a:p>
          <a:p>
            <a:pPr>
              <a:buNone/>
            </a:pPr>
            <a:endParaRPr lang="ru-RU" dirty="0" smtClean="0"/>
          </a:p>
          <a:p>
            <a:pPr lvl="0">
              <a:buNone/>
            </a:pPr>
            <a:r>
              <a:rPr lang="en-US" i="1" dirty="0" smtClean="0"/>
              <a:t>She was wearing an amazing red coat.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(</a:t>
            </a:r>
            <a:r>
              <a:rPr lang="en-US" dirty="0" smtClean="0"/>
              <a:t>Not: … red amazing coat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29782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If we don’t want to </a:t>
            </a:r>
            <a:r>
              <a:rPr lang="en-US" sz="4800" dirty="0" err="1" smtClean="0">
                <a:solidFill>
                  <a:schemeClr val="tx1"/>
                </a:solidFill>
              </a:rPr>
              <a:t>emphasise</a:t>
            </a:r>
            <a:r>
              <a:rPr lang="en-US" sz="4800" dirty="0" smtClean="0">
                <a:solidFill>
                  <a:schemeClr val="tx1"/>
                </a:solidFill>
              </a:rPr>
              <a:t> any one of the adjectives, </a:t>
            </a:r>
            <a:r>
              <a:rPr lang="en-US" sz="4800" dirty="0" smtClean="0">
                <a:solidFill>
                  <a:srgbClr val="FF0000"/>
                </a:solidFill>
              </a:rPr>
              <a:t>the most usual sequence of adjectives </a:t>
            </a:r>
            <a:r>
              <a:rPr lang="en-US" sz="4800" dirty="0" smtClean="0">
                <a:solidFill>
                  <a:schemeClr val="tx1"/>
                </a:solidFill>
              </a:rPr>
              <a:t>is: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sequence of adjectives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435100" y="1142989"/>
          <a:ext cx="7499349" cy="5494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46"/>
                <a:gridCol w="2500330"/>
                <a:gridCol w="4219573"/>
              </a:tblGrid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order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relating to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examples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determiner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a, an, the, my, four, this, some...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adverbs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very, really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opinion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unusual, lovely, beautiful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size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big, small, tall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3-4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physical quality / condition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thin, rough, untidy, cold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4-3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shape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round, square, rectangular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age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young, old, youthful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Times New Roman"/>
                          <a:ea typeface="Calibri"/>
                          <a:cs typeface="Times New Roman"/>
                        </a:rPr>
                        <a:t>colour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blue, red, pink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origin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Dutch, Japanese, Turkish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material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metal, wood, plastic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type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general-purpose, four-sided, U-shaped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2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purpose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cleaning, hammering, cooking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IMPORTANT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order of adjectives before a noun </a:t>
            </a:r>
            <a:r>
              <a:rPr lang="en-US" dirty="0" smtClean="0">
                <a:solidFill>
                  <a:srgbClr val="FF0000"/>
                </a:solidFill>
              </a:rPr>
              <a:t>IS NOT FIXED</a:t>
            </a:r>
            <a:r>
              <a:rPr lang="en-US" dirty="0" smtClean="0"/>
              <a:t>. This chart is only offered as a guide and is the order that </a:t>
            </a:r>
            <a:r>
              <a:rPr lang="en-US" i="1" dirty="0" smtClean="0"/>
              <a:t>is preferred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You may see or hear </a:t>
            </a:r>
            <a:r>
              <a:rPr lang="en-US" i="1" dirty="0" smtClean="0"/>
              <a:t>slight variations </a:t>
            </a:r>
            <a:r>
              <a:rPr lang="en-US" dirty="0" smtClean="0"/>
              <a:t>of the order of adjectives in real life though what appears in the chart above is </a:t>
            </a:r>
            <a:r>
              <a:rPr lang="en-US" dirty="0" smtClean="0">
                <a:solidFill>
                  <a:srgbClr val="FF0000"/>
                </a:solidFill>
              </a:rPr>
              <a:t>order that is expected the most.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Examples: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447800"/>
            <a:ext cx="821934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was made of (1) </a:t>
            </a:r>
            <a:r>
              <a:rPr lang="en-US" b="1" dirty="0" smtClean="0"/>
              <a:t>strange</a:t>
            </a:r>
            <a:r>
              <a:rPr lang="en-US" dirty="0" smtClean="0"/>
              <a:t>, (6) </a:t>
            </a:r>
            <a:r>
              <a:rPr lang="en-US" b="1" dirty="0" smtClean="0"/>
              <a:t>green</a:t>
            </a:r>
            <a:r>
              <a:rPr lang="en-US" dirty="0" smtClean="0"/>
              <a:t>, (8) </a:t>
            </a:r>
            <a:r>
              <a:rPr lang="en-US" b="1" dirty="0" smtClean="0"/>
              <a:t>metallic</a:t>
            </a:r>
            <a:r>
              <a:rPr lang="en-US" dirty="0" smtClean="0"/>
              <a:t> material.</a:t>
            </a:r>
          </a:p>
          <a:p>
            <a:r>
              <a:rPr lang="en-US" dirty="0" smtClean="0"/>
              <a:t>It’s a (4) </a:t>
            </a:r>
            <a:r>
              <a:rPr lang="en-US" b="1" dirty="0" smtClean="0"/>
              <a:t>long</a:t>
            </a:r>
            <a:r>
              <a:rPr lang="en-US" dirty="0" smtClean="0"/>
              <a:t>, (8) </a:t>
            </a:r>
            <a:r>
              <a:rPr lang="en-US" b="1" dirty="0" smtClean="0"/>
              <a:t>narrow</a:t>
            </a:r>
            <a:r>
              <a:rPr lang="en-US" dirty="0" smtClean="0"/>
              <a:t>, (10) </a:t>
            </a:r>
            <a:r>
              <a:rPr lang="en-US" b="1" dirty="0" smtClean="0"/>
              <a:t>plastic </a:t>
            </a:r>
            <a:r>
              <a:rPr lang="en-US" dirty="0" smtClean="0"/>
              <a:t>brush. </a:t>
            </a:r>
          </a:p>
          <a:p>
            <a:r>
              <a:rPr lang="en-US" dirty="0" err="1" smtClean="0"/>
              <a:t>Panettone</a:t>
            </a:r>
            <a:r>
              <a:rPr lang="en-US" dirty="0" smtClean="0"/>
              <a:t> is a (4) </a:t>
            </a:r>
            <a:r>
              <a:rPr lang="en-US" b="1" dirty="0" smtClean="0"/>
              <a:t>round</a:t>
            </a:r>
            <a:r>
              <a:rPr lang="en-US" dirty="0" smtClean="0"/>
              <a:t>, (7) </a:t>
            </a:r>
            <a:r>
              <a:rPr lang="en-US" b="1" dirty="0" smtClean="0"/>
              <a:t>Italian</a:t>
            </a:r>
            <a:r>
              <a:rPr lang="en-US" dirty="0" smtClean="0"/>
              <a:t>, (9) </a:t>
            </a:r>
            <a:r>
              <a:rPr lang="en-US" b="1" dirty="0" smtClean="0"/>
              <a:t>bread-like</a:t>
            </a:r>
            <a:r>
              <a:rPr lang="en-US" dirty="0" smtClean="0"/>
              <a:t> Christmas cake. </a:t>
            </a:r>
          </a:p>
          <a:p>
            <a:r>
              <a:rPr lang="en-US" dirty="0" smtClean="0"/>
              <a:t>She was a (1) </a:t>
            </a:r>
            <a:r>
              <a:rPr lang="en-US" b="1" dirty="0" smtClean="0"/>
              <a:t>beautiful</a:t>
            </a:r>
            <a:r>
              <a:rPr lang="en-US" dirty="0" smtClean="0"/>
              <a:t>, (2) </a:t>
            </a:r>
            <a:r>
              <a:rPr lang="en-US" b="1" dirty="0" smtClean="0"/>
              <a:t>tall</a:t>
            </a:r>
            <a:r>
              <a:rPr lang="en-US" dirty="0" smtClean="0"/>
              <a:t>, (3) </a:t>
            </a:r>
            <a:r>
              <a:rPr lang="en-US" b="1" dirty="0" smtClean="0"/>
              <a:t>thin</a:t>
            </a:r>
            <a:r>
              <a:rPr lang="en-US" dirty="0" smtClean="0"/>
              <a:t>, (5) </a:t>
            </a:r>
            <a:r>
              <a:rPr lang="en-US" b="1" dirty="0" smtClean="0"/>
              <a:t>young</a:t>
            </a:r>
            <a:r>
              <a:rPr lang="en-US" dirty="0" smtClean="0"/>
              <a:t>, (6) </a:t>
            </a:r>
            <a:r>
              <a:rPr lang="en-US" b="1" dirty="0" smtClean="0"/>
              <a:t>black-haired</a:t>
            </a:r>
            <a:r>
              <a:rPr lang="en-US" dirty="0" smtClean="0"/>
              <a:t>, (7) S</a:t>
            </a:r>
            <a:r>
              <a:rPr lang="en-US" b="1" dirty="0" smtClean="0"/>
              <a:t>cottish </a:t>
            </a:r>
            <a:r>
              <a:rPr lang="en-US" dirty="0" smtClean="0"/>
              <a:t>woman. </a:t>
            </a:r>
          </a:p>
          <a:p>
            <a:r>
              <a:rPr lang="en-US" dirty="0" smtClean="0"/>
              <a:t>What an (1) </a:t>
            </a:r>
            <a:r>
              <a:rPr lang="en-US" b="1" dirty="0" smtClean="0"/>
              <a:t>amazing</a:t>
            </a:r>
            <a:r>
              <a:rPr lang="en-US" dirty="0" smtClean="0"/>
              <a:t>, (2) </a:t>
            </a:r>
            <a:r>
              <a:rPr lang="en-US" b="1" dirty="0" smtClean="0"/>
              <a:t>little</a:t>
            </a:r>
            <a:r>
              <a:rPr lang="en-US" dirty="0" smtClean="0"/>
              <a:t>, (5) </a:t>
            </a:r>
            <a:r>
              <a:rPr lang="en-US" b="1" dirty="0" smtClean="0"/>
              <a:t>old</a:t>
            </a:r>
            <a:r>
              <a:rPr lang="en-US" dirty="0" smtClean="0"/>
              <a:t>, (7) </a:t>
            </a:r>
            <a:r>
              <a:rPr lang="en-US" b="1" dirty="0" smtClean="0"/>
              <a:t>Chinese</a:t>
            </a:r>
            <a:r>
              <a:rPr lang="en-US" dirty="0" smtClean="0"/>
              <a:t> cup and saucer!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Examples: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447800"/>
            <a:ext cx="821934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They have a </a:t>
            </a:r>
            <a:r>
              <a:rPr lang="en-US" b="1" dirty="0" smtClean="0"/>
              <a:t>lovely old red</a:t>
            </a:r>
            <a:r>
              <a:rPr lang="en-US" dirty="0" smtClean="0"/>
              <a:t> post-box.</a:t>
            </a:r>
            <a:endParaRPr lang="ru-RU" dirty="0" smtClean="0"/>
          </a:p>
          <a:p>
            <a:r>
              <a:rPr lang="en-US" dirty="0" smtClean="0"/>
              <a:t>The playroom has six </a:t>
            </a:r>
            <a:r>
              <a:rPr lang="en-US" b="1" dirty="0" smtClean="0"/>
              <a:t>small round plastic</a:t>
            </a:r>
            <a:r>
              <a:rPr lang="en-US" dirty="0" smtClean="0"/>
              <a:t> tables.</a:t>
            </a:r>
            <a:endParaRPr lang="ru-RU" dirty="0" smtClean="0"/>
          </a:p>
          <a:p>
            <a:r>
              <a:rPr lang="en-US" dirty="0" smtClean="0"/>
              <a:t>I bought some </a:t>
            </a:r>
            <a:r>
              <a:rPr lang="en-US" b="1" dirty="0" smtClean="0"/>
              <a:t>charming Victorian silver</a:t>
            </a:r>
            <a:r>
              <a:rPr lang="en-US" dirty="0" smtClean="0"/>
              <a:t> ornaments at the flea market.</a:t>
            </a:r>
            <a:endParaRPr lang="ru-RU" dirty="0" smtClean="0"/>
          </a:p>
          <a:p>
            <a:r>
              <a:rPr lang="en-US" dirty="0" smtClean="0"/>
              <a:t>She is selling her </a:t>
            </a:r>
            <a:r>
              <a:rPr lang="en-US" b="1" dirty="0" smtClean="0"/>
              <a:t>flashy 3-year-old Italian</a:t>
            </a:r>
            <a:r>
              <a:rPr lang="en-US" dirty="0" smtClean="0"/>
              <a:t> car.</a:t>
            </a:r>
            <a:endParaRPr lang="ru-RU" dirty="0" smtClean="0"/>
          </a:p>
          <a:p>
            <a:r>
              <a:rPr lang="en-US" dirty="0" smtClean="0"/>
              <a:t>It was a </a:t>
            </a:r>
            <a:r>
              <a:rPr lang="en-US" b="1" dirty="0" smtClean="0"/>
              <a:t>beautiful cold</a:t>
            </a:r>
            <a:r>
              <a:rPr lang="en-US" dirty="0" smtClean="0"/>
              <a:t> day.</a:t>
            </a:r>
            <a:endParaRPr lang="ru-RU" dirty="0" smtClean="0"/>
          </a:p>
          <a:p>
            <a:r>
              <a:rPr lang="en-US" dirty="0" smtClean="0"/>
              <a:t>I carried a </a:t>
            </a:r>
            <a:r>
              <a:rPr lang="en-US" b="1" dirty="0" smtClean="0"/>
              <a:t>very small black</a:t>
            </a:r>
            <a:r>
              <a:rPr lang="en-US" dirty="0" smtClean="0"/>
              <a:t> suitcase.</a:t>
            </a:r>
            <a:endParaRPr lang="ru-RU" dirty="0" smtClean="0"/>
          </a:p>
          <a:p>
            <a:r>
              <a:rPr lang="en-US" dirty="0" smtClean="0"/>
              <a:t>They have </a:t>
            </a:r>
            <a:r>
              <a:rPr lang="en-US" b="1" dirty="0" smtClean="0"/>
              <a:t>some old French</a:t>
            </a:r>
            <a:r>
              <a:rPr lang="en-US" dirty="0" smtClean="0"/>
              <a:t> paintings.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He was wearing a __</a:t>
            </a:r>
            <a:r>
              <a:rPr lang="ru-RU" sz="4000" dirty="0" smtClean="0"/>
              <a:t> </a:t>
            </a:r>
            <a:r>
              <a:rPr lang="en-US" sz="4000" dirty="0" smtClean="0"/>
              <a:t>shirt.</a:t>
            </a:r>
          </a:p>
          <a:p>
            <a:pPr marL="596646" indent="-514350">
              <a:buFont typeface="+mj-lt"/>
              <a:buAutoNum type="alphaUcPeriod"/>
            </a:pPr>
            <a:r>
              <a:rPr lang="en-US" sz="4000" dirty="0" smtClean="0"/>
              <a:t>  dirty old flannel</a:t>
            </a:r>
          </a:p>
          <a:p>
            <a:pPr marL="596646" indent="-514350">
              <a:buFont typeface="+mj-lt"/>
              <a:buAutoNum type="alphaUcPeriod"/>
            </a:pPr>
            <a:r>
              <a:rPr lang="en-US" sz="4000" dirty="0" smtClean="0"/>
              <a:t>  flannel old dirty</a:t>
            </a:r>
          </a:p>
          <a:p>
            <a:pPr marL="596646" indent="-514350">
              <a:buFont typeface="+mj-lt"/>
              <a:buAutoNum type="alphaUcPeriod"/>
            </a:pPr>
            <a:r>
              <a:rPr lang="en-US" sz="4000" dirty="0" smtClean="0"/>
              <a:t>  old dirty flannel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246" indent="-742950">
              <a:buNone/>
            </a:pPr>
            <a:r>
              <a:rPr lang="en-US" sz="4000" dirty="0" smtClean="0"/>
              <a:t>Pass me the ________ cups.</a:t>
            </a:r>
            <a:endParaRPr lang="ru-RU" sz="4000" dirty="0" smtClean="0"/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plastic big blue</a:t>
            </a:r>
            <a:endParaRPr lang="ru-RU" sz="4000" dirty="0" smtClean="0"/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big blue plastic</a:t>
            </a:r>
            <a:endParaRPr lang="ru-RU" sz="4000" dirty="0" smtClean="0"/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big plastic blue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246" indent="-742950">
              <a:buNone/>
            </a:pPr>
            <a:r>
              <a:rPr lang="en-US" sz="4000" dirty="0" smtClean="0"/>
              <a:t> All the girls fell in love with the ________ teacher.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handsome new American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American new handsome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new handsome American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246" indent="-742950">
              <a:buNone/>
            </a:pPr>
            <a:r>
              <a:rPr lang="en-US" sz="4000" dirty="0" smtClean="0"/>
              <a:t> I used to drive ________ car.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a blue old German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an old German blue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an old blue German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246" indent="-742950">
              <a:buNone/>
            </a:pPr>
            <a:r>
              <a:rPr lang="en-US" sz="4000" dirty="0" smtClean="0"/>
              <a:t>He recently married a _ woman.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young beautiful Greek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beautiful young Greek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beautiful Greek young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246" indent="-742950">
              <a:buNone/>
            </a:pPr>
            <a:r>
              <a:rPr lang="en-US" sz="4000" dirty="0" smtClean="0"/>
              <a:t> This is a ________ movie.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new Italian wonderful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wonderful Italian new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wonderful new Italian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246" indent="-742950">
              <a:buNone/>
            </a:pPr>
            <a:r>
              <a:rPr lang="en-US" sz="4000" dirty="0" smtClean="0"/>
              <a:t>  She is a __ supermodel. 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beautiful slim Brazilian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Brazilian beautiful slim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slim Brazilian beautiful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246" indent="-742950">
              <a:buNone/>
            </a:pPr>
            <a:r>
              <a:rPr lang="en-US" sz="4000" dirty="0" smtClean="0"/>
              <a:t>   It's in the ________ container.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large blue metal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blue large metal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blue metal large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246" indent="-742950">
              <a:buNone/>
            </a:pPr>
            <a:r>
              <a:rPr lang="en-US" sz="4000" dirty="0" smtClean="0"/>
              <a:t>He sat behind a __</a:t>
            </a:r>
            <a:r>
              <a:rPr lang="ru-RU" sz="4000" dirty="0" smtClean="0"/>
              <a:t> </a:t>
            </a:r>
            <a:r>
              <a:rPr lang="en-US" sz="4000" dirty="0" smtClean="0"/>
              <a:t>desk. 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big wooden brown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big brown wooden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wooden big brown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the most natural-sounding response: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5246" indent="-742950">
              <a:buNone/>
            </a:pPr>
            <a:r>
              <a:rPr lang="en-US" sz="4000" dirty="0" smtClean="0"/>
              <a:t>She gave him a __</a:t>
            </a:r>
            <a:r>
              <a:rPr lang="ru-RU" sz="4000" dirty="0" smtClean="0"/>
              <a:t> </a:t>
            </a:r>
            <a:r>
              <a:rPr lang="en-US" sz="4000" dirty="0" smtClean="0"/>
              <a:t>vase. 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small Egyptian black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black Egyptian small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  small black Egyptian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6C53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Ресурсы: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https://dictionary.cambridge.org/ru/грамматика/британская-грамматика</a:t>
            </a:r>
          </a:p>
          <a:p>
            <a:r>
              <a:rPr lang="ru-RU" smtClean="0"/>
              <a:t>https://www.learnenglishfeelgood.com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45</TotalTime>
  <Words>643</Words>
  <Application>Microsoft Office PowerPoint</Application>
  <PresentationFormat>Экран (4:3)</PresentationFormat>
  <Paragraphs>127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Order of adjectives</vt:lpstr>
      <vt:lpstr>An adjective is  a word that describes something (a noun) or  someone (a person). </vt:lpstr>
      <vt:lpstr>Adjectives sometimes appear after the verb «to be» </vt:lpstr>
      <vt:lpstr>Adjectives sometimes appear before a noun </vt:lpstr>
      <vt:lpstr>BUT…</vt:lpstr>
      <vt:lpstr>For example:</vt:lpstr>
      <vt:lpstr>If we don’t want to emphasise any one of the adjectives, the most usual sequence of adjectives is: </vt:lpstr>
      <vt:lpstr>sequence of adjectives</vt:lpstr>
      <vt:lpstr>IMPORTANT:</vt:lpstr>
      <vt:lpstr>Examples:</vt:lpstr>
      <vt:lpstr>Examples:</vt:lpstr>
      <vt:lpstr>Choose the most natural-sounding response:</vt:lpstr>
      <vt:lpstr>Choose the most natural-sounding response:</vt:lpstr>
      <vt:lpstr>Choose the most natural-sounding response:</vt:lpstr>
      <vt:lpstr>Choose the most natural-sounding response:</vt:lpstr>
      <vt:lpstr>Choose the most natural-sounding response:</vt:lpstr>
      <vt:lpstr>Choose the most natural-sounding response:</vt:lpstr>
      <vt:lpstr>Choose the most natural-sounding response:</vt:lpstr>
      <vt:lpstr>Choose the most natural-sounding response:</vt:lpstr>
      <vt:lpstr>Choose the most natural-sounding response:</vt:lpstr>
      <vt:lpstr>Choose the most natural-sounding response:</vt:lpstr>
      <vt:lpstr>Ресурсы: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Order of adjectives</dc:title>
  <dc:creator>Виктор</dc:creator>
  <cp:lastModifiedBy>Den</cp:lastModifiedBy>
  <cp:revision>11</cp:revision>
  <dcterms:created xsi:type="dcterms:W3CDTF">2018-01-13T20:58:27Z</dcterms:created>
  <dcterms:modified xsi:type="dcterms:W3CDTF">2021-10-27T15:56:06Z</dcterms:modified>
</cp:coreProperties>
</file>